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embeddedFontLst>
    <p:embeddedFont>
      <p:font typeface="Helvetica Neue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5261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482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8606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39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0173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732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646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650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846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994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754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89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280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2094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45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441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58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85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575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601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44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35028" y="292494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742861" y="4377085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-3991"/>
            <a:ext cx="9144000" cy="265740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57754" y="-4223"/>
            <a:ext cx="850750" cy="264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3"/>
          <p:cNvCxnSpPr/>
          <p:nvPr/>
        </p:nvCxnSpPr>
        <p:spPr>
          <a:xfrm>
            <a:off x="467544" y="1124744"/>
            <a:ext cx="8219256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 rot="5400000">
            <a:off x="2357422" y="-42858"/>
            <a:ext cx="4429156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6902896" y="657171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429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857364"/>
            <a:ext cx="8229600" cy="442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6669360"/>
            <a:ext cx="9144000" cy="196695"/>
          </a:xfrm>
          <a:prstGeom prst="rect">
            <a:avLst/>
          </a:prstGeom>
          <a:solidFill>
            <a:srgbClr val="17365D">
              <a:alpha val="89803"/>
            </a:srgbClr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ifestoagil.com.b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57300" y="2996952"/>
            <a:ext cx="8568952" cy="201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 cap="none">
                <a:latin typeface="Calibri"/>
                <a:ea typeface="Calibri"/>
                <a:cs typeface="Calibri"/>
                <a:sym typeface="Calibri"/>
              </a:rPr>
              <a:t>Práticas para o desenvolvimento ágil</a:t>
            </a:r>
            <a:br>
              <a:rPr lang="pt-BR" sz="3600" cap="none">
                <a:latin typeface="Calibri"/>
                <a:ea typeface="Calibri"/>
                <a:cs typeface="Calibri"/>
                <a:sym typeface="Calibri"/>
              </a:rPr>
            </a:br>
            <a:r>
              <a:rPr lang="pt-BR" sz="2790" b="0" cap="none">
                <a:latin typeface="Calibri"/>
                <a:ea typeface="Calibri"/>
                <a:cs typeface="Calibri"/>
                <a:sym typeface="Calibri"/>
              </a:rPr>
              <a:t>Disciplina: Ambiente de Desenvolvimento e Operações</a:t>
            </a:r>
            <a:br>
              <a:rPr lang="pt-BR" sz="2790" b="0" cap="none">
                <a:latin typeface="Calibri"/>
                <a:ea typeface="Calibri"/>
                <a:cs typeface="Calibri"/>
                <a:sym typeface="Calibri"/>
              </a:rPr>
            </a:br>
            <a:r>
              <a:rPr lang="pt-BR" sz="2790" b="0" cap="none">
                <a:latin typeface="Calibri"/>
                <a:ea typeface="Calibri"/>
                <a:cs typeface="Calibri"/>
                <a:sym typeface="Calibri"/>
              </a:rPr>
              <a:t>Aula 08 - 1ª parte</a:t>
            </a:r>
            <a:endParaRPr sz="2790" b="0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755576" y="5013176"/>
            <a:ext cx="77724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FF0000"/>
              </a:buClr>
              <a:buSzPts val="2220"/>
              <a:buNone/>
            </a:pPr>
            <a:r>
              <a:rPr lang="pt-BR" sz="2220" b="1">
                <a:solidFill>
                  <a:schemeClr val="dk1"/>
                </a:solidFill>
              </a:rPr>
              <a:t>Prof. Antonio de O. Dias</a:t>
            </a:r>
            <a:endParaRPr sz="2220">
              <a:solidFill>
                <a:srgbClr val="FF0000"/>
              </a:solidFill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282" y="1741268"/>
            <a:ext cx="3781241" cy="1111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2"/>
          <p:cNvCxnSpPr/>
          <p:nvPr/>
        </p:nvCxnSpPr>
        <p:spPr>
          <a:xfrm>
            <a:off x="467544" y="5013176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05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2100"/>
              <a:t>Equipe de indivíduos </a:t>
            </a:r>
            <a:r>
              <a:rPr lang="pt-BR" sz="2100" b="1">
                <a:solidFill>
                  <a:srgbClr val="FF0000"/>
                </a:solidFill>
              </a:rPr>
              <a:t>motivados</a:t>
            </a:r>
            <a:r>
              <a:rPr lang="pt-BR" sz="2100"/>
              <a:t>, com o </a:t>
            </a:r>
            <a:r>
              <a:rPr lang="pt-BR" sz="2100" b="1">
                <a:solidFill>
                  <a:srgbClr val="FF0000"/>
                </a:solidFill>
              </a:rPr>
              <a:t>suporte e a confiança </a:t>
            </a:r>
            <a:r>
              <a:rPr lang="pt-BR" sz="2100"/>
              <a:t>necessários</a:t>
            </a:r>
            <a:endParaRPr sz="2100" b="1">
              <a:solidFill>
                <a:srgbClr val="FF0000"/>
              </a:solidFill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9712" y="3356992"/>
            <a:ext cx="5434733" cy="244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06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2100"/>
              <a:t>Conversação </a:t>
            </a:r>
            <a:r>
              <a:rPr lang="pt-BR" sz="2100" b="1">
                <a:solidFill>
                  <a:srgbClr val="FF0000"/>
                </a:solidFill>
              </a:rPr>
              <a:t>face a face </a:t>
            </a:r>
            <a:r>
              <a:rPr lang="pt-BR" sz="2100"/>
              <a:t>é o método mais eficaz de </a:t>
            </a:r>
            <a:r>
              <a:rPr lang="pt-BR" sz="2100" b="1">
                <a:solidFill>
                  <a:srgbClr val="FF0000"/>
                </a:solidFill>
              </a:rPr>
              <a:t>comunicação.</a:t>
            </a:r>
            <a:endParaRPr sz="2100" b="1">
              <a:solidFill>
                <a:srgbClr val="FF0000"/>
              </a:solidFill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3785" y="3140968"/>
            <a:ext cx="4416429" cy="264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07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2100"/>
              <a:t>Software em </a:t>
            </a:r>
            <a:r>
              <a:rPr lang="pt-BR" sz="2100" b="1">
                <a:solidFill>
                  <a:srgbClr val="FF0000"/>
                </a:solidFill>
              </a:rPr>
              <a:t>funcionamento</a:t>
            </a:r>
            <a:r>
              <a:rPr lang="pt-BR" sz="2100"/>
              <a:t> é a medida de </a:t>
            </a:r>
            <a:r>
              <a:rPr lang="pt-BR" sz="2100" b="1">
                <a:solidFill>
                  <a:srgbClr val="FF0000"/>
                </a:solidFill>
              </a:rPr>
              <a:t>progresso</a:t>
            </a:r>
            <a:r>
              <a:rPr lang="pt-BR" sz="2100"/>
              <a:t> do projeto</a:t>
            </a:r>
            <a:endParaRPr sz="2100" b="1">
              <a:solidFill>
                <a:srgbClr val="FF0000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260" y="3462736"/>
            <a:ext cx="3665479" cy="243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08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2100"/>
              <a:t>Ritmo </a:t>
            </a:r>
            <a:r>
              <a:rPr lang="pt-BR" sz="2100" b="1">
                <a:solidFill>
                  <a:srgbClr val="FF0000"/>
                </a:solidFill>
              </a:rPr>
              <a:t>sustentável</a:t>
            </a:r>
            <a:r>
              <a:rPr lang="pt-BR" sz="2100"/>
              <a:t> de trabalho, </a:t>
            </a:r>
            <a:r>
              <a:rPr lang="pt-BR" sz="2100" b="1">
                <a:solidFill>
                  <a:srgbClr val="FF0000"/>
                </a:solidFill>
              </a:rPr>
              <a:t>sem correria </a:t>
            </a:r>
            <a:r>
              <a:rPr lang="pt-BR" sz="2100"/>
              <a:t>e horas extras</a:t>
            </a:r>
            <a:endParaRPr sz="2100" b="1"/>
          </a:p>
        </p:txBody>
      </p:sp>
      <p:sp>
        <p:nvSpPr>
          <p:cNvPr id="189" name="Google Shape;189;p24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3873" y="3424100"/>
            <a:ext cx="2916254" cy="259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09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lang="pt-BR" b="1">
                <a:solidFill>
                  <a:srgbClr val="FF0000"/>
                </a:solidFill>
              </a:rPr>
              <a:t>Excelência</a:t>
            </a:r>
            <a:r>
              <a:rPr lang="pt-BR"/>
              <a:t> técnica e bom design</a:t>
            </a:r>
            <a:endParaRPr b="1"/>
          </a:p>
        </p:txBody>
      </p:sp>
      <p:sp>
        <p:nvSpPr>
          <p:cNvPr id="198" name="Google Shape;198;p25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1196" y="3645024"/>
            <a:ext cx="4141607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10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None/>
            </a:pPr>
            <a:r>
              <a:rPr lang="pt-BR" b="1">
                <a:solidFill>
                  <a:srgbClr val="FF0000"/>
                </a:solidFill>
              </a:rPr>
              <a:t>Simplicidade: </a:t>
            </a:r>
            <a:r>
              <a:rPr lang="pt-BR"/>
              <a:t>A arte de maximizar o trabalho não realizado é essencial.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/>
          </a:p>
        </p:txBody>
      </p:sp>
      <p:sp>
        <p:nvSpPr>
          <p:cNvPr id="207" name="Google Shape;207;p26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4896" y="3760160"/>
            <a:ext cx="3494207" cy="246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11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/>
              <a:t>Equipes auto-organizadas: </a:t>
            </a:r>
            <a:r>
              <a:rPr lang="pt-BR" b="1">
                <a:solidFill>
                  <a:srgbClr val="FF0000"/>
                </a:solidFill>
              </a:rPr>
              <a:t>Empowerment !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/>
          </a:p>
        </p:txBody>
      </p:sp>
      <p:sp>
        <p:nvSpPr>
          <p:cNvPr id="216" name="Google Shape;216;p27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0257" y="3429000"/>
            <a:ext cx="3563486" cy="2661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12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/>
              <a:t>Melhoria contínua: </a:t>
            </a:r>
            <a:r>
              <a:rPr lang="pt-BR" b="1">
                <a:solidFill>
                  <a:srgbClr val="FF0000"/>
                </a:solidFill>
              </a:rPr>
              <a:t>Inspeção e adaptação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b="1"/>
          </a:p>
        </p:txBody>
      </p:sp>
      <p:sp>
        <p:nvSpPr>
          <p:cNvPr id="225" name="Google Shape;225;p28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41" y="3284984"/>
            <a:ext cx="7966118" cy="254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Agile</a:t>
            </a:r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Termo usado em desenvolvimento de software para abordagens que destacam: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r>
              <a:rPr lang="pt-BR" sz="4600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Entrega incremental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r>
              <a:rPr lang="pt-BR" sz="4600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Colaboração e trabalho em equipe</a:t>
            </a:r>
            <a:endParaRPr/>
          </a:p>
          <a:p>
            <a:pPr marL="0" lvl="0" indent="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r>
              <a:rPr lang="pt-BR" sz="4600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Planejamento e aprendizado contínuos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</a:pPr>
            <a:r>
              <a:rPr lang="pt-BR" sz="2900"/>
              <a:t>Práticas relacionadas à infraestrutura e ao ambiente</a:t>
            </a:r>
            <a:endParaRPr sz="2900"/>
          </a:p>
        </p:txBody>
      </p:sp>
      <p:sp>
        <p:nvSpPr>
          <p:cNvPr id="239" name="Google Shape;239;p30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Manter o código em um repositório único.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Automatizar o </a:t>
            </a:r>
            <a:r>
              <a:rPr lang="pt-BR" sz="2480" i="1">
                <a:latin typeface="Helvetica Neue"/>
                <a:ea typeface="Helvetica Neue"/>
                <a:cs typeface="Helvetica Neue"/>
                <a:sym typeface="Helvetica Neue"/>
              </a:rPr>
              <a:t>build.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Automatizar a implantação.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Executar os testes em um ambiente exatamente igual ao de produção.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Executar </a:t>
            </a:r>
            <a:r>
              <a:rPr lang="pt-BR" sz="2480" i="1">
                <a:latin typeface="Helvetica Neue"/>
                <a:ea typeface="Helvetica Neue"/>
                <a:cs typeface="Helvetica Neue"/>
                <a:sym typeface="Helvetica Neue"/>
              </a:rPr>
              <a:t>commit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no </a:t>
            </a:r>
            <a:r>
              <a:rPr lang="pt-BR" sz="2480" i="1">
                <a:latin typeface="Helvetica Neue"/>
                <a:ea typeface="Helvetica Neue"/>
                <a:cs typeface="Helvetica Neue"/>
                <a:sym typeface="Helvetica Neue"/>
              </a:rPr>
              <a:t>branch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principal diariamente.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Executar o </a:t>
            </a:r>
            <a:r>
              <a:rPr lang="pt-BR" sz="2480" i="1">
                <a:latin typeface="Helvetica Neue"/>
                <a:ea typeface="Helvetica Neue"/>
                <a:cs typeface="Helvetica Neue"/>
                <a:sym typeface="Helvetica Neue"/>
              </a:rPr>
              <a:t>build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a cada </a:t>
            </a:r>
            <a:r>
              <a:rPr lang="pt-BR" sz="2480" i="1">
                <a:latin typeface="Helvetica Neue"/>
                <a:ea typeface="Helvetica Neue"/>
                <a:cs typeface="Helvetica Neue"/>
                <a:sym typeface="Helvetica Neue"/>
              </a:rPr>
              <a:t>commit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Conseguir obter facilmente a última versão.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682"/>
              </a:spcBef>
              <a:spcAft>
                <a:spcPts val="0"/>
              </a:spcAft>
              <a:buClr>
                <a:schemeClr val="dk1"/>
              </a:buClr>
              <a:buSzPts val="3409"/>
              <a:buNone/>
            </a:pPr>
            <a:r>
              <a:rPr lang="pt-BR" sz="3409">
                <a:latin typeface="Helvetica Neue"/>
                <a:ea typeface="Helvetica Neue"/>
                <a:cs typeface="Helvetica Neue"/>
                <a:sym typeface="Helvetica Neue"/>
              </a:rPr>
              <a:t>• 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Conseguir acessar facilmente os resultados do último </a:t>
            </a:r>
            <a:r>
              <a:rPr lang="pt-BR" sz="2480" i="1">
                <a:latin typeface="Helvetica Neue"/>
                <a:ea typeface="Helvetica Neue"/>
                <a:cs typeface="Helvetica Neue"/>
                <a:sym typeface="Helvetica Neue"/>
              </a:rPr>
              <a:t>build</a:t>
            </a:r>
            <a:r>
              <a:rPr lang="pt-BR" sz="248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248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Um pouco de história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04883" y="1227584"/>
            <a:ext cx="6334234" cy="457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23528" y="5931939"/>
            <a:ext cx="81369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Foto do Eniac - primeiro computador digital eletrônico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Início de operação: Fevereiro de 1946 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323528" y="3573016"/>
            <a:ext cx="8568952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 cap="none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pt-BR" cap="none">
                <a:latin typeface="Calibri"/>
                <a:ea typeface="Calibri"/>
                <a:cs typeface="Calibri"/>
                <a:sym typeface="Calibri"/>
              </a:rPr>
            </a:br>
            <a:endParaRPr sz="3200" b="0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755576" y="5013176"/>
            <a:ext cx="77724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282" y="1741268"/>
            <a:ext cx="3781241" cy="1111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1"/>
          <p:cNvCxnSpPr/>
          <p:nvPr/>
        </p:nvCxnSpPr>
        <p:spPr>
          <a:xfrm>
            <a:off x="467544" y="5013176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Modelo em cascata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4716016" y="1340768"/>
            <a:ext cx="3970784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>
                <a:latin typeface="Helvetica Neue"/>
                <a:ea typeface="Helvetica Neue"/>
                <a:cs typeface="Helvetica Neue"/>
                <a:sym typeface="Helvetica Neue"/>
              </a:rPr>
              <a:t>Do início dos anos 70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>
                <a:latin typeface="Helvetica Neue"/>
                <a:ea typeface="Helvetica Neue"/>
                <a:cs typeface="Helvetica Neue"/>
                <a:sym typeface="Helvetica Neue"/>
              </a:rPr>
              <a:t>Sequencial</a:t>
            </a:r>
            <a:endParaRPr/>
          </a:p>
          <a:p>
            <a:pPr marL="400050" lvl="1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pt-BR" sz="2590"/>
              <a:t>(o modelo em cascata move-se para a próxima fase somente quando a fase anterior está completa e perfeita.)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pt-BR" sz="2960"/>
              <a:t>exemplo de um método de risco e um convite para falhas</a:t>
            </a:r>
            <a:endParaRPr sz="2960"/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06" y="1916832"/>
            <a:ext cx="4309772" cy="33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Originado no início de 2000.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Reação aos métodos pesados, que tinham como características a formalização exagerada nas documentações e regulamentações, sendo em uma grande maioria, influenciadas pelo tradicional e burocrático modelo em cascata.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Tornou-se um grito de guerra para a indústria de software.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quatro valores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>
                <a:latin typeface="Helvetica Neue"/>
                <a:ea typeface="Helvetica Neue"/>
                <a:cs typeface="Helvetica Neue"/>
                <a:sym typeface="Helvetica Neue"/>
              </a:rPr>
              <a:t>Estamos descobrindo maneiras melhores de desenvolver software, fazendo-o nós mesmos e ajudando outros a fazerem o mesmo. Através deste trabalho, passamos a valorizar: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pt-BR" sz="20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Indivíduos e interações </a:t>
            </a:r>
            <a:r>
              <a:rPr lang="pt-BR" sz="2000">
                <a:latin typeface="Helvetica Neue"/>
                <a:ea typeface="Helvetica Neue"/>
                <a:cs typeface="Helvetica Neue"/>
                <a:sym typeface="Helvetica Neue"/>
              </a:rPr>
              <a:t>mais que processos e ferramentas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pt-BR" sz="20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em funcionamento </a:t>
            </a:r>
            <a:r>
              <a:rPr lang="pt-BR" sz="2000">
                <a:latin typeface="Helvetica Neue"/>
                <a:ea typeface="Helvetica Neue"/>
                <a:cs typeface="Helvetica Neue"/>
                <a:sym typeface="Helvetica Neue"/>
              </a:rPr>
              <a:t>mais que documentação abrangente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pt-BR" sz="20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Colaboração com o cliente </a:t>
            </a:r>
            <a:r>
              <a:rPr lang="pt-BR" sz="2000">
                <a:latin typeface="Helvetica Neue"/>
                <a:ea typeface="Helvetica Neue"/>
                <a:cs typeface="Helvetica Neue"/>
                <a:sym typeface="Helvetica Neue"/>
              </a:rPr>
              <a:t>mais que negociação de contratos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pt-BR" sz="2000" b="1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Responder a mudanças </a:t>
            </a:r>
            <a:r>
              <a:rPr lang="pt-BR" sz="2000">
                <a:latin typeface="Helvetica Neue"/>
                <a:ea typeface="Helvetica Neue"/>
                <a:cs typeface="Helvetica Neue"/>
                <a:sym typeface="Helvetica Neue"/>
              </a:rPr>
              <a:t>mais que seguir um plano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>
                <a:latin typeface="Helvetica Neue"/>
                <a:ea typeface="Helvetica Neue"/>
                <a:cs typeface="Helvetica Neue"/>
                <a:sym typeface="Helvetica Neue"/>
              </a:rPr>
              <a:t>Ou seja, mesmo havendo valor nos itens à direita, valorizamos mais os itens à esquerda.</a:t>
            </a:r>
            <a:endParaRPr sz="2000"/>
          </a:p>
        </p:txBody>
      </p:sp>
      <p:sp>
        <p:nvSpPr>
          <p:cNvPr id="118" name="Google Shape;118;p16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01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Desde cedo, entrega de valor contínua: </a:t>
            </a:r>
            <a:r>
              <a:rPr lang="pt-BR" sz="2400" b="1">
                <a:solidFill>
                  <a:srgbClr val="FF0000"/>
                </a:solidFill>
              </a:rPr>
              <a:t>Satisfação do cliente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5776" y="3284984"/>
            <a:ext cx="3632158" cy="239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02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Mudanças são bem vindas:  </a:t>
            </a:r>
            <a:r>
              <a:rPr lang="pt-BR" sz="2200" b="1">
                <a:solidFill>
                  <a:srgbClr val="FF0000"/>
                </a:solidFill>
              </a:rPr>
              <a:t>Vantagem competitiva para o cliente</a:t>
            </a:r>
            <a:endParaRPr sz="2200" b="1">
              <a:solidFill>
                <a:srgbClr val="FF0000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3752" y="3140968"/>
            <a:ext cx="4576496" cy="280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03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2100"/>
              <a:t>Produção em ciclos curtos:  </a:t>
            </a:r>
            <a:r>
              <a:rPr lang="pt-BR" sz="2100" b="1">
                <a:solidFill>
                  <a:srgbClr val="FF0000"/>
                </a:solidFill>
              </a:rPr>
              <a:t>Entrega frequente de software funcionando</a:t>
            </a:r>
            <a:endParaRPr sz="2100" b="1">
              <a:solidFill>
                <a:srgbClr val="FF0000"/>
              </a:solidFill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250" y="306896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467544" y="545196"/>
            <a:ext cx="8219256" cy="65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/>
              <a:t>Manifesto Ágil – Os 12 Princípios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6997906" y="65643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fld id="{00000000-1234-1234-1234-123412341234}" type="slidenum">
              <a:rPr lang="pt-BR" sz="1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88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04</a:t>
            </a:r>
            <a:endParaRPr/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 sz="2100"/>
              <a:t>Pessoas de negócio e desenvolvedores devem trabalhar </a:t>
            </a:r>
            <a:r>
              <a:rPr lang="pt-BR" sz="2100" b="1">
                <a:solidFill>
                  <a:srgbClr val="FF0000"/>
                </a:solidFill>
              </a:rPr>
              <a:t>em conjunto</a:t>
            </a:r>
            <a:endParaRPr sz="2100" b="1">
              <a:solidFill>
                <a:srgbClr val="FF0000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67544" y="6309320"/>
            <a:ext cx="44644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http://www.manifestoagil.com.br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720" y="3093276"/>
            <a:ext cx="4726569" cy="313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597</Words>
  <Application>Microsoft Office PowerPoint</Application>
  <PresentationFormat>Apresentação na tela (4:3)</PresentationFormat>
  <Paragraphs>120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Helvetica Neue</vt:lpstr>
      <vt:lpstr>Calibri</vt:lpstr>
      <vt:lpstr>Tema do Office</vt:lpstr>
      <vt:lpstr>Práticas para o desenvolvimento ágil Disciplina: Ambiente de Desenvolvimento e Operações Aula 08 - 1ª parte</vt:lpstr>
      <vt:lpstr>Um pouco de história</vt:lpstr>
      <vt:lpstr>Modelo em cascata</vt:lpstr>
      <vt:lpstr>Manifesto Ágil</vt:lpstr>
      <vt:lpstr>Manifesto Ágil – Os quatro valores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Manifesto Ágil – Os 12 Princípios</vt:lpstr>
      <vt:lpstr>Agile</vt:lpstr>
      <vt:lpstr>Práticas relacionadas à infraestrutura e ao ambiente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Práticas para o desenvolvimento ágil Disciplina: Ambiente de Desenvolvimento e Operações Aula 08 - 1ª parte</dc:title>
  <dc:creator>Antonio Dias</dc:creator>
  <cp:lastModifiedBy>Emerson Rocha Leão da Silva</cp:lastModifiedBy>
  <cp:revision>1</cp:revision>
  <dcterms:modified xsi:type="dcterms:W3CDTF">2020-10-27T23:20:13Z</dcterms:modified>
</cp:coreProperties>
</file>